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93"/>
  </p:notesMasterIdLst>
  <p:sldIdLst>
    <p:sldId id="841" r:id="rId5"/>
    <p:sldId id="842" r:id="rId6"/>
    <p:sldId id="843" r:id="rId7"/>
    <p:sldId id="844" r:id="rId8"/>
    <p:sldId id="845" r:id="rId9"/>
    <p:sldId id="846" r:id="rId10"/>
    <p:sldId id="847" r:id="rId11"/>
    <p:sldId id="919" r:id="rId12"/>
    <p:sldId id="920" r:id="rId13"/>
    <p:sldId id="921" r:id="rId14"/>
    <p:sldId id="922" r:id="rId15"/>
    <p:sldId id="923" r:id="rId16"/>
    <p:sldId id="924" r:id="rId17"/>
    <p:sldId id="925" r:id="rId18"/>
    <p:sldId id="926" r:id="rId19"/>
    <p:sldId id="927" r:id="rId20"/>
    <p:sldId id="928" r:id="rId21"/>
    <p:sldId id="929" r:id="rId22"/>
    <p:sldId id="930" r:id="rId23"/>
    <p:sldId id="931" r:id="rId24"/>
    <p:sldId id="932" r:id="rId25"/>
    <p:sldId id="933" r:id="rId26"/>
    <p:sldId id="934" r:id="rId27"/>
    <p:sldId id="935" r:id="rId28"/>
    <p:sldId id="936" r:id="rId29"/>
    <p:sldId id="937" r:id="rId30"/>
    <p:sldId id="938" r:id="rId31"/>
    <p:sldId id="862" r:id="rId32"/>
    <p:sldId id="863" r:id="rId33"/>
    <p:sldId id="864" r:id="rId34"/>
    <p:sldId id="865" r:id="rId35"/>
    <p:sldId id="866" r:id="rId36"/>
    <p:sldId id="867" r:id="rId37"/>
    <p:sldId id="868" r:id="rId38"/>
    <p:sldId id="888" r:id="rId39"/>
    <p:sldId id="889" r:id="rId40"/>
    <p:sldId id="890" r:id="rId41"/>
    <p:sldId id="891" r:id="rId42"/>
    <p:sldId id="892" r:id="rId43"/>
    <p:sldId id="893" r:id="rId44"/>
    <p:sldId id="894" r:id="rId45"/>
    <p:sldId id="895" r:id="rId46"/>
    <p:sldId id="896" r:id="rId47"/>
    <p:sldId id="897" r:id="rId48"/>
    <p:sldId id="898" r:id="rId49"/>
    <p:sldId id="899" r:id="rId50"/>
    <p:sldId id="900" r:id="rId51"/>
    <p:sldId id="901" r:id="rId52"/>
    <p:sldId id="902" r:id="rId53"/>
    <p:sldId id="903" r:id="rId54"/>
    <p:sldId id="904" r:id="rId55"/>
    <p:sldId id="905" r:id="rId56"/>
    <p:sldId id="906" r:id="rId57"/>
    <p:sldId id="907" r:id="rId58"/>
    <p:sldId id="908" r:id="rId59"/>
    <p:sldId id="909" r:id="rId60"/>
    <p:sldId id="910" r:id="rId61"/>
    <p:sldId id="880" r:id="rId62"/>
    <p:sldId id="878" r:id="rId63"/>
    <p:sldId id="879" r:id="rId64"/>
    <p:sldId id="887" r:id="rId65"/>
    <p:sldId id="911" r:id="rId66"/>
    <p:sldId id="912" r:id="rId67"/>
    <p:sldId id="913" r:id="rId68"/>
    <p:sldId id="914" r:id="rId69"/>
    <p:sldId id="915" r:id="rId70"/>
    <p:sldId id="916" r:id="rId71"/>
    <p:sldId id="917" r:id="rId72"/>
    <p:sldId id="918" r:id="rId73"/>
    <p:sldId id="939" r:id="rId74"/>
    <p:sldId id="940" r:id="rId75"/>
    <p:sldId id="941" r:id="rId76"/>
    <p:sldId id="942" r:id="rId77"/>
    <p:sldId id="943" r:id="rId78"/>
    <p:sldId id="944" r:id="rId79"/>
    <p:sldId id="945" r:id="rId80"/>
    <p:sldId id="946" r:id="rId81"/>
    <p:sldId id="947" r:id="rId82"/>
    <p:sldId id="948" r:id="rId83"/>
    <p:sldId id="949" r:id="rId84"/>
    <p:sldId id="950" r:id="rId85"/>
    <p:sldId id="951" r:id="rId86"/>
    <p:sldId id="952" r:id="rId87"/>
    <p:sldId id="953" r:id="rId88"/>
    <p:sldId id="954" r:id="rId89"/>
    <p:sldId id="955" r:id="rId90"/>
    <p:sldId id="956" r:id="rId91"/>
    <p:sldId id="957" r:id="rId92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58" autoAdjust="0"/>
    <p:restoredTop sz="87565" autoAdjust="0"/>
  </p:normalViewPr>
  <p:slideViewPr>
    <p:cSldViewPr snapToGrid="0" showGuides="1">
      <p:cViewPr varScale="1">
        <p:scale>
          <a:sx n="80" d="100"/>
          <a:sy n="80" d="100"/>
        </p:scale>
        <p:origin x="564" y="4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10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067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7560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81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94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310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349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925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643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260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66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87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451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5950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41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972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24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77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58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80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43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030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494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5334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182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3685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568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185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098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513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734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480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531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8649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68505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305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4494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030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120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22030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8941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191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7843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7368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233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007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5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253" y="1451900"/>
            <a:ext cx="6747929" cy="903373"/>
          </a:xfrm>
        </p:spPr>
        <p:txBody>
          <a:bodyPr>
            <a:normAutofit/>
          </a:bodyPr>
          <a:lstStyle/>
          <a:p>
            <a:r>
              <a:rPr lang="en-US" dirty="0" smtClean="0"/>
              <a:t>Module 8: Data Storage Scaling</a:t>
            </a:r>
            <a:endParaRPr lang="en-US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" y="539245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6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0" y="90089"/>
            <a:ext cx="7923770" cy="44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37" y="171451"/>
            <a:ext cx="7864526" cy="43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1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3" y="268014"/>
            <a:ext cx="8097374" cy="41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1" y="85021"/>
            <a:ext cx="8130842" cy="45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2" y="244366"/>
            <a:ext cx="7830478" cy="41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7" y="146958"/>
            <a:ext cx="7957450" cy="41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226257"/>
            <a:ext cx="8098972" cy="41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8" y="233735"/>
            <a:ext cx="8035348" cy="41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78" y="208971"/>
            <a:ext cx="8184556" cy="421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4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1" y="162949"/>
            <a:ext cx="7790979" cy="44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19355"/>
          </a:xfrm>
        </p:spPr>
        <p:txBody>
          <a:bodyPr/>
          <a:lstStyle/>
          <a:p>
            <a:r>
              <a:rPr lang="en-US" dirty="0" smtClean="0"/>
              <a:t>Identify the correct statement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0217" y="727363"/>
            <a:ext cx="2258291" cy="1260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Multiple EBS Volumes may be attached to the same EC2 instance</a:t>
            </a:r>
            <a:endParaRPr lang="en-US" sz="14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08083" y="741217"/>
            <a:ext cx="2186277" cy="12469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400" dirty="0" smtClean="0"/>
              <a:t>EC2 Instance Store(ephemeral volumes) are a local resource directly attached to the host that an EC2 instance runs in</a:t>
            </a:r>
            <a:endParaRPr lang="en-US" sz="1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5933930" y="727363"/>
            <a:ext cx="2186277" cy="1260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Because of it is scalable and durable nature, S3 is a good candidate for hosting live database transaction log and data files</a:t>
            </a:r>
            <a:endParaRPr lang="en-US" sz="1400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356103" y="2161308"/>
            <a:ext cx="2262405" cy="1260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 smtClean="0"/>
              <a:t>CloudFront</a:t>
            </a:r>
            <a:r>
              <a:rPr lang="en-US" sz="1400" dirty="0" smtClean="0"/>
              <a:t> supports caching of static objects as well RTMP and RTMPE streaming and HTTP progressive download</a:t>
            </a:r>
            <a:endParaRPr lang="en-US" sz="1400" dirty="0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196285" y="2161308"/>
            <a:ext cx="2193134" cy="1260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EBS volume have a maximum size of </a:t>
            </a:r>
            <a:r>
              <a:rPr lang="en-US" sz="1400" b="1" dirty="0" smtClean="0"/>
              <a:t>2TB</a:t>
            </a:r>
            <a:endParaRPr lang="en-US" sz="1400" b="1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5927002" y="2133599"/>
            <a:ext cx="2186277" cy="1260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Sequential IO is a better fit for EBS volumes compared to EC2 Instance Store(ephemeral volumes)</a:t>
            </a:r>
            <a:endParaRPr lang="en-US" sz="1400" dirty="0"/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1845467" y="3692236"/>
            <a:ext cx="2193134" cy="1260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Frequent EBS snapshots increase EBS volume durability</a:t>
            </a:r>
            <a:endParaRPr lang="en-US" sz="1400" dirty="0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547103" y="3692236"/>
            <a:ext cx="2193134" cy="1260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smtClean="0"/>
              <a:t>Multiple EC2 instances with multiple EBS volumes can be pooled to create a multi-petabyte Distributed Network File System (DNFS)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86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5" y="236764"/>
            <a:ext cx="8397358" cy="42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1" y="192210"/>
            <a:ext cx="7752694" cy="42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6" y="255858"/>
            <a:ext cx="8311242" cy="43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07" y="57122"/>
            <a:ext cx="7453148" cy="42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6" y="220435"/>
            <a:ext cx="8023692" cy="41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3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8808"/>
            <a:ext cx="7656412" cy="43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8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9" y="333691"/>
            <a:ext cx="8138386" cy="41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8" y="194013"/>
            <a:ext cx="7467788" cy="41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4808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623455"/>
            <a:ext cx="8205304" cy="3939803"/>
          </a:xfrm>
        </p:spPr>
        <p:txBody>
          <a:bodyPr/>
          <a:lstStyle/>
          <a:p>
            <a:r>
              <a:rPr lang="en-US" dirty="0" smtClean="0"/>
              <a:t>Data storage options</a:t>
            </a:r>
          </a:p>
          <a:p>
            <a:r>
              <a:rPr lang="en-US" dirty="0" smtClean="0"/>
              <a:t>Amazon Elastic Block Storage (EBS)</a:t>
            </a:r>
          </a:p>
          <a:p>
            <a:r>
              <a:rPr lang="en-US" dirty="0" smtClean="0"/>
              <a:t>Instance storage</a:t>
            </a:r>
          </a:p>
          <a:p>
            <a:pPr lvl="1"/>
            <a:r>
              <a:rPr lang="en-US" dirty="0" smtClean="0"/>
              <a:t>Benefits of Amazon Instance Store</a:t>
            </a:r>
          </a:p>
          <a:p>
            <a:pPr lvl="1"/>
            <a:r>
              <a:rPr lang="en-US" dirty="0" smtClean="0"/>
              <a:t>Instance Store Best Practices</a:t>
            </a:r>
          </a:p>
          <a:p>
            <a:r>
              <a:rPr lang="en-US" dirty="0" smtClean="0"/>
              <a:t>Amazon S3 and Amazon </a:t>
            </a:r>
            <a:r>
              <a:rPr lang="en-US" dirty="0" err="1" smtClean="0"/>
              <a:t>CloudFront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57009"/>
          </a:xfrm>
        </p:spPr>
        <p:txBody>
          <a:bodyPr/>
          <a:lstStyle/>
          <a:p>
            <a:r>
              <a:rPr lang="en-US" dirty="0" smtClean="0"/>
              <a:t>Instance Store (1 of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602673"/>
            <a:ext cx="8205304" cy="396058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 additional charge beyond your Amazon EC2 Instance</a:t>
            </a:r>
          </a:p>
          <a:p>
            <a:r>
              <a:rPr lang="en-US" dirty="0" smtClean="0"/>
              <a:t>Number and size of volumes varies by Amazon EC2 instance type</a:t>
            </a:r>
          </a:p>
          <a:p>
            <a:pPr lvl="1"/>
            <a:r>
              <a:rPr lang="en-US" dirty="0" smtClean="0"/>
              <a:t>Larger instances have larger/more volumes</a:t>
            </a:r>
          </a:p>
          <a:p>
            <a:pPr lvl="1"/>
            <a:r>
              <a:rPr lang="en-US" dirty="0" smtClean="0"/>
              <a:t>Hi1.4xlarge=2x1024GB SSD</a:t>
            </a:r>
          </a:p>
          <a:p>
            <a:pPr lvl="1"/>
            <a:r>
              <a:rPr lang="en-US" dirty="0" smtClean="0"/>
              <a:t>C1.xlarge=4x450GB</a:t>
            </a:r>
          </a:p>
          <a:p>
            <a:pPr lvl="1"/>
            <a:r>
              <a:rPr lang="en-US" dirty="0" smtClean="0"/>
              <a:t>T1.micro=none</a:t>
            </a:r>
          </a:p>
          <a:p>
            <a:r>
              <a:rPr lang="en-US" dirty="0" smtClean="0"/>
              <a:t>Not automatically attached; Must request at instance launch</a:t>
            </a:r>
          </a:p>
          <a:p>
            <a:r>
              <a:rPr lang="en-US" dirty="0" smtClean="0"/>
              <a:t>Volatile</a:t>
            </a:r>
          </a:p>
          <a:p>
            <a:pPr lvl="1"/>
            <a:r>
              <a:rPr lang="en-US" dirty="0" smtClean="0"/>
              <a:t>No persistence</a:t>
            </a:r>
          </a:p>
          <a:p>
            <a:pPr lvl="1"/>
            <a:r>
              <a:rPr lang="en-US" dirty="0" smtClean="0"/>
              <a:t>Data is gone when an Amazon EC2 instance stops, fails or is terminated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57009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734291"/>
            <a:ext cx="8205304" cy="3828967"/>
          </a:xfrm>
        </p:spPr>
        <p:txBody>
          <a:bodyPr/>
          <a:lstStyle/>
          <a:p>
            <a:r>
              <a:rPr lang="en-US" dirty="0" smtClean="0"/>
              <a:t>Data storage options</a:t>
            </a:r>
          </a:p>
          <a:p>
            <a:r>
              <a:rPr lang="en-US" dirty="0" smtClean="0"/>
              <a:t>Amazon EBS</a:t>
            </a:r>
          </a:p>
          <a:p>
            <a:r>
              <a:rPr lang="en-US" dirty="0" smtClean="0"/>
              <a:t>Instance storage</a:t>
            </a:r>
          </a:p>
          <a:p>
            <a:r>
              <a:rPr lang="en-US" dirty="0" smtClean="0"/>
              <a:t>Amazon </a:t>
            </a:r>
            <a:r>
              <a:rPr lang="en-US" dirty="0" smtClean="0"/>
              <a:t>S3</a:t>
            </a:r>
          </a:p>
          <a:p>
            <a:r>
              <a:rPr lang="en-US" dirty="0" smtClean="0"/>
              <a:t>AWS Snowball</a:t>
            </a:r>
            <a:endParaRPr lang="en-US" dirty="0"/>
          </a:p>
          <a:p>
            <a:r>
              <a:rPr lang="en-US" dirty="0"/>
              <a:t>Amazon </a:t>
            </a:r>
            <a:r>
              <a:rPr lang="en-US" dirty="0" smtClean="0"/>
              <a:t>EFS</a:t>
            </a:r>
          </a:p>
          <a:p>
            <a:r>
              <a:rPr lang="en-US" dirty="0" smtClean="0"/>
              <a:t>AWS Storage Gateway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3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50082"/>
          </a:xfrm>
        </p:spPr>
        <p:txBody>
          <a:bodyPr/>
          <a:lstStyle/>
          <a:p>
            <a:r>
              <a:rPr lang="en-US" dirty="0" smtClean="0"/>
              <a:t>Instance Store (2 of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644236"/>
            <a:ext cx="8205304" cy="39190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Zero network overhead; local, direct attached resource</a:t>
            </a:r>
          </a:p>
          <a:p>
            <a:pPr lvl="1"/>
            <a:r>
              <a:rPr lang="en-US" dirty="0" smtClean="0"/>
              <a:t>No network variability</a:t>
            </a:r>
          </a:p>
          <a:p>
            <a:pPr lvl="1"/>
            <a:r>
              <a:rPr lang="en-US" dirty="0" smtClean="0"/>
              <a:t>Not optimized for random I/O</a:t>
            </a:r>
          </a:p>
          <a:p>
            <a:pPr lvl="1"/>
            <a:r>
              <a:rPr lang="en-US" dirty="0" smtClean="0"/>
              <a:t>Generally better for sequential I/O</a:t>
            </a:r>
          </a:p>
          <a:p>
            <a:r>
              <a:rPr lang="en-US" dirty="0" smtClean="0"/>
              <a:t>Root volume and data volume are lost on physical disk failure, stopping, or terminating of instance</a:t>
            </a:r>
          </a:p>
          <a:p>
            <a:r>
              <a:rPr lang="en-US" dirty="0" smtClean="0"/>
              <a:t>Ideal for storing temporary data like buffers, caches, scratch data, and other temporary content, or for data that is replicated across a fleet of instances, such as a load-balanced pool of web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4719"/>
          </a:xfrm>
        </p:spPr>
        <p:txBody>
          <a:bodyPr/>
          <a:lstStyle/>
          <a:p>
            <a:r>
              <a:rPr lang="en-US" dirty="0" smtClean="0"/>
              <a:t>Instance Store (3 of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706582"/>
            <a:ext cx="8205304" cy="3856676"/>
          </a:xfrm>
        </p:spPr>
        <p:txBody>
          <a:bodyPr/>
          <a:lstStyle/>
          <a:p>
            <a:r>
              <a:rPr lang="en-US" dirty="0" smtClean="0"/>
              <a:t>High-performance SSD option</a:t>
            </a:r>
          </a:p>
          <a:p>
            <a:pPr lvl="1"/>
            <a:r>
              <a:rPr lang="en-US" dirty="0" smtClean="0"/>
              <a:t>H1.4xlarge EC2 instance type</a:t>
            </a:r>
          </a:p>
          <a:p>
            <a:pPr lvl="1"/>
            <a:r>
              <a:rPr lang="en-US" dirty="0" smtClean="0"/>
              <a:t>(2) x 1TB SSD local to instance</a:t>
            </a:r>
          </a:p>
          <a:p>
            <a:pPr lvl="1"/>
            <a:r>
              <a:rPr lang="en-US" dirty="0" smtClean="0"/>
              <a:t>~120,000 random read IOPS (4 KB blocks)</a:t>
            </a:r>
          </a:p>
          <a:p>
            <a:pPr lvl="1"/>
            <a:r>
              <a:rPr lang="en-US" dirty="0" smtClean="0"/>
              <a:t>~10,000-85,000 random write IOPS(4 KB blocks)</a:t>
            </a:r>
          </a:p>
          <a:p>
            <a:r>
              <a:rPr lang="en-US" dirty="0" smtClean="0"/>
              <a:t>High-storage</a:t>
            </a:r>
          </a:p>
          <a:p>
            <a:pPr lvl="1"/>
            <a:r>
              <a:rPr lang="en-US" dirty="0" smtClean="0"/>
              <a:t>Hs1.8xlarge EC2 instance type</a:t>
            </a:r>
          </a:p>
          <a:p>
            <a:pPr lvl="1"/>
            <a:r>
              <a:rPr lang="en-US" dirty="0" smtClean="0"/>
              <a:t>(24) x 2TB disks local to instance = 48 </a:t>
            </a:r>
            <a:r>
              <a:rPr lang="en-US" dirty="0" err="1" smtClean="0"/>
              <a:t>TiB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2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98573"/>
          </a:xfrm>
        </p:spPr>
        <p:txBody>
          <a:bodyPr/>
          <a:lstStyle/>
          <a:p>
            <a:r>
              <a:rPr lang="en-US" dirty="0" smtClean="0"/>
              <a:t>Instance Store Anti-Patterns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685800"/>
            <a:ext cx="8205304" cy="38774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Persistent storage</a:t>
            </a:r>
          </a:p>
          <a:p>
            <a:pPr lvl="1"/>
            <a:r>
              <a:rPr lang="en-US" dirty="0" smtClean="0"/>
              <a:t>Consider Amazon EBS</a:t>
            </a:r>
          </a:p>
          <a:p>
            <a:r>
              <a:rPr lang="en-US" dirty="0" smtClean="0"/>
              <a:t>Database/ Structure Storage</a:t>
            </a:r>
          </a:p>
          <a:p>
            <a:pPr lvl="1"/>
            <a:r>
              <a:rPr lang="en-US" dirty="0" smtClean="0"/>
              <a:t>Consider Amazon RDS, </a:t>
            </a:r>
            <a:r>
              <a:rPr lang="en-US" dirty="0" err="1" smtClean="0"/>
              <a:t>DynamoDB</a:t>
            </a:r>
            <a:r>
              <a:rPr lang="en-US" dirty="0" smtClean="0"/>
              <a:t>, and so on</a:t>
            </a:r>
          </a:p>
          <a:p>
            <a:r>
              <a:rPr lang="en-US" dirty="0" smtClean="0"/>
              <a:t>Shareable storage</a:t>
            </a:r>
          </a:p>
          <a:p>
            <a:pPr lvl="1"/>
            <a:r>
              <a:rPr lang="en-US" dirty="0" smtClean="0"/>
              <a:t>Local instance storage volumes cannot be shared</a:t>
            </a:r>
          </a:p>
          <a:p>
            <a:pPr lvl="1"/>
            <a:r>
              <a:rPr lang="en-US" dirty="0" smtClean="0"/>
              <a:t>Consider Amazon EBS</a:t>
            </a:r>
          </a:p>
          <a:p>
            <a:r>
              <a:rPr lang="en-US" dirty="0" smtClean="0"/>
              <a:t>Backups</a:t>
            </a:r>
          </a:p>
          <a:p>
            <a:pPr lvl="1"/>
            <a:r>
              <a:rPr lang="en-US" dirty="0" smtClean="0"/>
              <a:t>Consider Amazon EBS and Amazon Snapshots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40137"/>
          </a:xfrm>
        </p:spPr>
        <p:txBody>
          <a:bodyPr/>
          <a:lstStyle/>
          <a:p>
            <a:r>
              <a:rPr lang="en-US" dirty="0" smtClean="0"/>
              <a:t>Instance Store Review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741218"/>
            <a:ext cx="8205304" cy="3822040"/>
          </a:xfrm>
        </p:spPr>
        <p:txBody>
          <a:bodyPr/>
          <a:lstStyle/>
          <a:p>
            <a:r>
              <a:rPr lang="en-US" dirty="0" smtClean="0"/>
              <a:t>Describe benefits of Amazon Instance Store</a:t>
            </a:r>
          </a:p>
          <a:p>
            <a:r>
              <a:rPr lang="en-US" dirty="0" smtClean="0"/>
              <a:t>Describe best practices of using Instance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1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29300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630382"/>
            <a:ext cx="8205304" cy="3932876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Data storage options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Amazon Elastic Block Storage (EBS)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Instance storage</a:t>
            </a:r>
          </a:p>
          <a:p>
            <a:r>
              <a:rPr lang="en-US" dirty="0" smtClean="0"/>
              <a:t>Amazon </a:t>
            </a:r>
            <a:r>
              <a:rPr lang="en-US" dirty="0" smtClean="0"/>
              <a:t>S3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AWS Snowball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Amazon EFS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AWS Storage Gateway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8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02" y="275897"/>
            <a:ext cx="7305362" cy="424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8" y="225322"/>
            <a:ext cx="7709338" cy="436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4" y="269421"/>
            <a:ext cx="8270514" cy="42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1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8" y="137416"/>
            <a:ext cx="7961586" cy="45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6" y="181303"/>
            <a:ext cx="8276534" cy="449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77791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storage </a:t>
            </a:r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AWS storage options</a:t>
            </a:r>
          </a:p>
          <a:p>
            <a:pPr lvl="1"/>
            <a:r>
              <a:rPr lang="en-US" dirty="0" smtClean="0"/>
              <a:t>Best practices for data storage</a:t>
            </a:r>
            <a:endParaRPr lang="en-US" dirty="0"/>
          </a:p>
          <a:p>
            <a:r>
              <a:rPr lang="en-US" dirty="0"/>
              <a:t>Amazon EBS</a:t>
            </a:r>
          </a:p>
          <a:p>
            <a:r>
              <a:rPr lang="en-US" dirty="0"/>
              <a:t>Instance storage</a:t>
            </a:r>
          </a:p>
          <a:p>
            <a:r>
              <a:rPr lang="en-US" dirty="0"/>
              <a:t>Amazon </a:t>
            </a:r>
            <a:r>
              <a:rPr lang="en-US" dirty="0" smtClean="0"/>
              <a:t>S3</a:t>
            </a:r>
          </a:p>
          <a:p>
            <a:r>
              <a:rPr lang="en-US" dirty="0"/>
              <a:t>AWS Snowball</a:t>
            </a:r>
          </a:p>
          <a:p>
            <a:r>
              <a:rPr lang="en-US" dirty="0"/>
              <a:t>Amazon EFS</a:t>
            </a:r>
          </a:p>
          <a:p>
            <a:r>
              <a:rPr lang="en-US" dirty="0"/>
              <a:t>AWS Storage Gateway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4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7" y="86710"/>
            <a:ext cx="8788198" cy="45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5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7" y="117861"/>
            <a:ext cx="7866994" cy="451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2" y="260131"/>
            <a:ext cx="8456278" cy="43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3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4" y="158853"/>
            <a:ext cx="8686800" cy="4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6" y="174960"/>
            <a:ext cx="8481848" cy="44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96" y="204952"/>
            <a:ext cx="8773870" cy="41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" y="134007"/>
            <a:ext cx="8595774" cy="44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9" y="114535"/>
            <a:ext cx="8686800" cy="45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5" y="126125"/>
            <a:ext cx="8705416" cy="44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72741"/>
            <a:ext cx="8324194" cy="45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3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Storage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706582"/>
            <a:ext cx="8205304" cy="385667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Block Storage: Instance Store, Amazon EBS</a:t>
            </a:r>
          </a:p>
          <a:p>
            <a:r>
              <a:rPr lang="en-US" sz="2200" dirty="0" smtClean="0"/>
              <a:t>Object Storage: Amazon S3, Amazon Glacier, </a:t>
            </a:r>
            <a:r>
              <a:rPr lang="en-US" sz="2200" smtClean="0"/>
              <a:t>Amazon CloudFront</a:t>
            </a:r>
            <a:endParaRPr lang="en-US" sz="2200" dirty="0" smtClean="0"/>
          </a:p>
          <a:p>
            <a:r>
              <a:rPr lang="en-US" sz="2200" dirty="0" smtClean="0"/>
              <a:t>Sync Volumes: AWS Storage Gateway</a:t>
            </a:r>
          </a:p>
          <a:p>
            <a:r>
              <a:rPr lang="en-US" sz="2200" dirty="0" smtClean="0"/>
              <a:t>Relational Databases: Amazon RDS</a:t>
            </a:r>
          </a:p>
          <a:p>
            <a:r>
              <a:rPr lang="en-US" sz="2200" dirty="0" smtClean="0"/>
              <a:t>NoSQL Database: Amazon </a:t>
            </a:r>
            <a:r>
              <a:rPr lang="en-US" sz="2200" dirty="0" err="1" smtClean="0"/>
              <a:t>DynamoDB</a:t>
            </a:r>
            <a:endParaRPr lang="en-US" sz="2200" dirty="0" smtClean="0"/>
          </a:p>
          <a:p>
            <a:r>
              <a:rPr lang="en-US" sz="2200" dirty="0" smtClean="0"/>
              <a:t>In-memory Cache: </a:t>
            </a:r>
            <a:r>
              <a:rPr lang="en-US" sz="2200" dirty="0" err="1" smtClean="0"/>
              <a:t>ElastiCache</a:t>
            </a:r>
            <a:endParaRPr lang="en-US" sz="2200" dirty="0" smtClean="0"/>
          </a:p>
          <a:p>
            <a:r>
              <a:rPr lang="en-US" sz="2200" dirty="0" smtClean="0"/>
              <a:t>Content Cache: Amazon </a:t>
            </a:r>
            <a:r>
              <a:rPr lang="en-US" sz="2200" dirty="0" err="1" smtClean="0"/>
              <a:t>CloudFront</a:t>
            </a:r>
            <a:endParaRPr lang="en-US" sz="2200" dirty="0" smtClean="0"/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7" y="1745609"/>
            <a:ext cx="2908840" cy="25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3" y="181303"/>
            <a:ext cx="8568788" cy="44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114639"/>
            <a:ext cx="8481848" cy="44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4" y="114503"/>
            <a:ext cx="8718332" cy="4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9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7" y="71120"/>
            <a:ext cx="8734096" cy="45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4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8" y="118242"/>
            <a:ext cx="8801354" cy="45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5" y="74349"/>
            <a:ext cx="8702566" cy="450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2" y="188554"/>
            <a:ext cx="8607972" cy="44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0" y="97791"/>
            <a:ext cx="8071944" cy="46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29300"/>
          </a:xfrm>
        </p:spPr>
        <p:txBody>
          <a:bodyPr/>
          <a:lstStyle/>
          <a:p>
            <a:r>
              <a:rPr lang="en-US" dirty="0" smtClean="0"/>
              <a:t>Multipart Upload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27" y="100528"/>
            <a:ext cx="1019317" cy="87642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0592" y="706582"/>
            <a:ext cx="8205304" cy="385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Upload as 100MB per part</a:t>
            </a:r>
          </a:p>
          <a:p>
            <a:r>
              <a:rPr lang="en-US" dirty="0" smtClean="0"/>
              <a:t>Multipart Upload supports a maximum of 10,000 parts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5" y="2126673"/>
            <a:ext cx="7259781" cy="24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2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hosting using Amazon S3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118" y="304305"/>
            <a:ext cx="1019317" cy="87642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0592" y="775855"/>
            <a:ext cx="8205304" cy="378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Static sites with client-side scripts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0" y="1253836"/>
            <a:ext cx="8416637" cy="32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53991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Best practices on choosing the right data storage solution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741218"/>
            <a:ext cx="8205304" cy="38220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Understand the variety of storage options on AWS</a:t>
            </a:r>
          </a:p>
          <a:p>
            <a:r>
              <a:rPr lang="en-US" sz="2400" dirty="0" smtClean="0"/>
              <a:t>Access performance, durability, cost, and interface</a:t>
            </a:r>
          </a:p>
          <a:p>
            <a:r>
              <a:rPr lang="en-US" sz="2400" dirty="0" smtClean="0"/>
              <a:t>POSIX versus Object store-choose where appropriate</a:t>
            </a:r>
          </a:p>
          <a:p>
            <a:r>
              <a:rPr lang="en-US" sz="2400" dirty="0" smtClean="0"/>
              <a:t>Use multiple cloud storage-storage hierarchy</a:t>
            </a:r>
          </a:p>
          <a:p>
            <a:r>
              <a:rPr lang="en-US" sz="2400" dirty="0" smtClean="0"/>
              <a:t>Horizontal versus Vertical scaling</a:t>
            </a:r>
          </a:p>
          <a:p>
            <a:r>
              <a:rPr lang="en-US" sz="2400" dirty="0" smtClean="0"/>
              <a:t>Be creative. Use storage alternatives like in-memory caches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67691" y="3827319"/>
            <a:ext cx="6380017" cy="4087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It’s all about performance-oriented and cost-oriented choice.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4719"/>
          </a:xfrm>
        </p:spPr>
        <p:txBody>
          <a:bodyPr/>
          <a:lstStyle/>
          <a:p>
            <a:r>
              <a:rPr lang="en-US" dirty="0"/>
              <a:t>Website hosting using Amazon </a:t>
            </a:r>
            <a:r>
              <a:rPr lang="en-US" dirty="0" smtClean="0"/>
              <a:t>S3 (continue)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76" y="290946"/>
            <a:ext cx="829842" cy="713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004455"/>
            <a:ext cx="8319654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6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3" y="81925"/>
            <a:ext cx="8470900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7" y="155568"/>
            <a:ext cx="7803932" cy="43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1" y="143124"/>
            <a:ext cx="8173942" cy="42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1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14" y="225116"/>
            <a:ext cx="8491994" cy="42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6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7" y="135173"/>
            <a:ext cx="8398330" cy="4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2" y="143123"/>
            <a:ext cx="7538604" cy="42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7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45" y="64954"/>
            <a:ext cx="7977300" cy="456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25" y="79152"/>
            <a:ext cx="7771164" cy="45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6" y="170629"/>
            <a:ext cx="7727222" cy="4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6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 storage options</a:t>
            </a:r>
          </a:p>
          <a:p>
            <a:r>
              <a:rPr lang="en-US" dirty="0" smtClean="0"/>
              <a:t>Amazon Elastic Block Storage(EBS)</a:t>
            </a:r>
          </a:p>
          <a:p>
            <a:pPr lvl="1"/>
            <a:r>
              <a:rPr lang="en-US" dirty="0" smtClean="0"/>
              <a:t>Benefits of using Amazon EBS</a:t>
            </a:r>
          </a:p>
          <a:p>
            <a:pPr lvl="1"/>
            <a:r>
              <a:rPr lang="en-US" dirty="0" smtClean="0"/>
              <a:t>Standard volumes versus Provisioned IPOPS volumes</a:t>
            </a:r>
          </a:p>
          <a:p>
            <a:pPr lvl="1"/>
            <a:r>
              <a:rPr lang="en-US" dirty="0" smtClean="0"/>
              <a:t>Amazon EBS pricing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Instance storage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Amazon </a:t>
            </a:r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S3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AWS Snowball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Amazon EFS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AWS Storage Gateway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6" y="130630"/>
            <a:ext cx="8471264" cy="42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88" y="403401"/>
            <a:ext cx="7723414" cy="40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9" y="102476"/>
            <a:ext cx="7719894" cy="450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12" y="181303"/>
            <a:ext cx="8103214" cy="416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2" y="162161"/>
            <a:ext cx="8264220" cy="426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20" y="299544"/>
            <a:ext cx="8118950" cy="407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7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634485"/>
            <a:ext cx="8049986" cy="38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5" y="141891"/>
            <a:ext cx="8131628" cy="44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3" y="279466"/>
            <a:ext cx="8391196" cy="4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7" y="367394"/>
            <a:ext cx="8208422" cy="41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212271"/>
            <a:ext cx="7948746" cy="41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6" y="224734"/>
            <a:ext cx="7607424" cy="43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8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8" y="222594"/>
            <a:ext cx="8213272" cy="41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9" y="163968"/>
            <a:ext cx="7788166" cy="43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7" y="114300"/>
            <a:ext cx="8020830" cy="44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2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4" y="136575"/>
            <a:ext cx="8104040" cy="44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2" y="139637"/>
            <a:ext cx="8451728" cy="43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6" y="161636"/>
            <a:ext cx="7908096" cy="44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49" y="299165"/>
            <a:ext cx="8302796" cy="423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0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30" y="208888"/>
            <a:ext cx="8011698" cy="43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5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6" y="402021"/>
            <a:ext cx="7716352" cy="40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5986</TotalTime>
  <Words>703</Words>
  <Application>Microsoft Office PowerPoint</Application>
  <PresentationFormat>On-screen Show (16:9)</PresentationFormat>
  <Paragraphs>164</Paragraphs>
  <Slides>88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1" baseType="lpstr">
      <vt:lpstr>Arial</vt:lpstr>
      <vt:lpstr>Calibri</vt:lpstr>
      <vt:lpstr>Enteprise Summits 2014</vt:lpstr>
      <vt:lpstr>Module 8: Data Storage Scaling</vt:lpstr>
      <vt:lpstr>Identify the correct statement</vt:lpstr>
      <vt:lpstr>Topics</vt:lpstr>
      <vt:lpstr>Topics</vt:lpstr>
      <vt:lpstr>AWS Storage Options</vt:lpstr>
      <vt:lpstr>Best practices on choosing the right data storage solution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Instance Store (1 of 3)</vt:lpstr>
      <vt:lpstr>Instance Store (2 of 3)</vt:lpstr>
      <vt:lpstr>Instance Store (3 of 3)</vt:lpstr>
      <vt:lpstr>Instance Store Anti-Patterns</vt:lpstr>
      <vt:lpstr>Instance Store Review Questions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Multipart Upload</vt:lpstr>
      <vt:lpstr>Website hosting using Amazon S3</vt:lpstr>
      <vt:lpstr>Website hosting using Amazon S3 (continue)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(EBS.DMS)</cp:lastModifiedBy>
  <cp:revision>529</cp:revision>
  <dcterms:created xsi:type="dcterms:W3CDTF">2013-09-17T00:51:11Z</dcterms:created>
  <dcterms:modified xsi:type="dcterms:W3CDTF">2020-11-11T04:11:36Z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